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1" d="100"/>
          <a:sy n="81" d="100"/>
        </p:scale>
        <p:origin x="-1888"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9/13/16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9/13/16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9/13/16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9/13/16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9/13/16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9/13/16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9/13/16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9/13/16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9/13/16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Turning Moments of Drama into Cogent Newscasts</a:t>
            </a:r>
            <a:endParaRPr lang="en-US" dirty="0"/>
          </a:p>
        </p:txBody>
      </p:sp>
      <p:sp>
        <p:nvSpPr>
          <p:cNvPr id="3" name="Subtitle 2"/>
          <p:cNvSpPr>
            <a:spLocks noGrp="1"/>
          </p:cNvSpPr>
          <p:nvPr>
            <p:ph type="subTitle" idx="1"/>
          </p:nvPr>
        </p:nvSpPr>
        <p:spPr/>
        <p:txBody>
          <a:bodyPr/>
          <a:lstStyle/>
          <a:p>
            <a:r>
              <a:rPr lang="en-US" dirty="0" smtClean="0"/>
              <a:t>Investigative Journalism</a:t>
            </a:r>
          </a:p>
          <a:p>
            <a:r>
              <a:rPr lang="en-US" dirty="0" smtClean="0"/>
              <a:t>Lesson2</a:t>
            </a:r>
            <a:endParaRPr lang="en-US" dirty="0"/>
          </a:p>
        </p:txBody>
      </p:sp>
    </p:spTree>
    <p:extLst>
      <p:ext uri="{BB962C8B-B14F-4D97-AF65-F5344CB8AC3E}">
        <p14:creationId xmlns:p14="http://schemas.microsoft.com/office/powerpoint/2010/main" val="3137244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Fiction Sample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latin typeface="HelloDoodlePrint"/>
                <a:cs typeface="HelloDoodlePrint"/>
              </a:rPr>
              <a:t>Sean stood in the cool, black darkness of the third floor hallway.  His palms were sweaty as he reached toward the tall glass case.  Even in the utter blackness, he could almost see the trophy glittering behind the glass.  The golden warmth of it seemed to call to him like a siren, whispering, “Sean, I belong with you.  Take me home.”  Slowly, hands trembling, he brought out the hammer.  He didn’t see the girl, who was watching from the dim shadows.</a:t>
            </a:r>
            <a:endParaRPr lang="en-US" dirty="0">
              <a:latin typeface="HelloDoodlePrint"/>
              <a:cs typeface="HelloDoodlePrint"/>
            </a:endParaRPr>
          </a:p>
        </p:txBody>
      </p:sp>
    </p:spTree>
    <p:extLst>
      <p:ext uri="{BB962C8B-B14F-4D97-AF65-F5344CB8AC3E}">
        <p14:creationId xmlns:p14="http://schemas.microsoft.com/office/powerpoint/2010/main" val="93707354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Journalism Sample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latin typeface="HelloDoodlePrint"/>
                <a:cs typeface="HelloDoodlePrint"/>
              </a:rPr>
              <a:t>Only one object was taken from the case at McKinley High School.  It was the trophy for the State Wrestling Championship.  A single eye-witness to the theft reports that she saw a lone figure stand in front of the case, wield a blunt object– it might have been a hammer– and smash the case.  As this witness shielded herself from the flying shards of glass, the perpetrator dropped the weapon and fled with the four-foot-tall trophy.  McKinley had lost its first ever State Wrestling </a:t>
            </a:r>
            <a:r>
              <a:rPr lang="en-US" smtClean="0">
                <a:latin typeface="HelloDoodlePrint"/>
                <a:cs typeface="HelloDoodlePrint"/>
              </a:rPr>
              <a:t>Championship trophy.</a:t>
            </a:r>
            <a:endParaRPr lang="en-US">
              <a:latin typeface="HelloDoodlePrint"/>
              <a:cs typeface="HelloDoodlePrint"/>
            </a:endParaRPr>
          </a:p>
        </p:txBody>
      </p:sp>
    </p:spTree>
    <p:extLst>
      <p:ext uri="{BB962C8B-B14F-4D97-AF65-F5344CB8AC3E}">
        <p14:creationId xmlns:p14="http://schemas.microsoft.com/office/powerpoint/2010/main" val="129599868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Write a News Story, Journalists…</a:t>
            </a:r>
            <a:endParaRPr lang="en-US" dirty="0"/>
          </a:p>
        </p:txBody>
      </p:sp>
      <p:sp>
        <p:nvSpPr>
          <p:cNvPr id="3" name="Content Placeholder 2"/>
          <p:cNvSpPr>
            <a:spLocks noGrp="1"/>
          </p:cNvSpPr>
          <p:nvPr>
            <p:ph idx="1"/>
          </p:nvPr>
        </p:nvSpPr>
        <p:spPr/>
        <p:txBody>
          <a:bodyPr/>
          <a:lstStyle/>
          <a:p>
            <a:r>
              <a:rPr lang="en-US" dirty="0" smtClean="0"/>
              <a:t>Find drama– the extraordinary, the community event, the hidden story in a story.</a:t>
            </a:r>
          </a:p>
          <a:p>
            <a:r>
              <a:rPr lang="en-US" dirty="0" smtClean="0"/>
              <a:t>Observe– not just the event but the context, including listening for quotes.</a:t>
            </a:r>
          </a:p>
          <a:p>
            <a:r>
              <a:rPr lang="en-US" dirty="0" smtClean="0"/>
              <a:t>Capture the 5Ws– who, what, when, where, why, (and how)</a:t>
            </a:r>
          </a:p>
          <a:p>
            <a:r>
              <a:rPr lang="en-US" dirty="0" smtClean="0"/>
              <a:t>Use a journalistic tone– concise, 3</a:t>
            </a:r>
            <a:r>
              <a:rPr lang="en-US" baseline="30000" dirty="0" smtClean="0"/>
              <a:t>rd</a:t>
            </a:r>
            <a:r>
              <a:rPr lang="en-US" dirty="0" smtClean="0"/>
              <a:t> person, dramatic but truthful</a:t>
            </a:r>
            <a:endParaRPr lang="en-US" dirty="0"/>
          </a:p>
        </p:txBody>
      </p:sp>
    </p:spTree>
    <p:extLst>
      <p:ext uri="{BB962C8B-B14F-4D97-AF65-F5344CB8AC3E}">
        <p14:creationId xmlns:p14="http://schemas.microsoft.com/office/powerpoint/2010/main" val="17119693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 Read examples of journalism. </a:t>
            </a:r>
          </a:p>
          <a:p>
            <a:pPr lvl="1"/>
            <a:r>
              <a:rPr lang="en-US" dirty="0" smtClean="0"/>
              <a:t>Read articles</a:t>
            </a:r>
          </a:p>
          <a:p>
            <a:pPr lvl="1"/>
            <a:r>
              <a:rPr lang="en-US" dirty="0" smtClean="0"/>
              <a:t>Watch a newscast</a:t>
            </a:r>
          </a:p>
          <a:p>
            <a:pPr lvl="1"/>
            <a:r>
              <a:rPr lang="en-US" dirty="0" smtClean="0"/>
              <a:t>Listen for how it sounds like reporting; see what you notice.</a:t>
            </a:r>
          </a:p>
          <a:p>
            <a:r>
              <a:rPr lang="en-US" dirty="0" smtClean="0"/>
              <a:t>2. Live like a journalist: </a:t>
            </a:r>
          </a:p>
          <a:p>
            <a:pPr lvl="1"/>
            <a:r>
              <a:rPr lang="en-US" dirty="0" smtClean="0"/>
              <a:t>Observe today and tonight and see what dramas, hidden possibilities, or issues you notice.</a:t>
            </a:r>
          </a:p>
          <a:p>
            <a:r>
              <a:rPr lang="en-US" dirty="0" smtClean="0"/>
              <a:t>3. Write like a journalist</a:t>
            </a:r>
          </a:p>
          <a:p>
            <a:pPr lvl="1"/>
            <a:r>
              <a:rPr lang="en-US" dirty="0" smtClean="0"/>
              <a:t>These pieces are short; get a whole one written on something you discovered this evening.</a:t>
            </a:r>
            <a:endParaRPr lang="en-US" dirty="0"/>
          </a:p>
        </p:txBody>
      </p:sp>
    </p:spTree>
    <p:extLst>
      <p:ext uri="{BB962C8B-B14F-4D97-AF65-F5344CB8AC3E}">
        <p14:creationId xmlns:p14="http://schemas.microsoft.com/office/powerpoint/2010/main" val="3764099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Acting Like Journalists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Journalists are the eyes and ears for others.</a:t>
            </a:r>
          </a:p>
          <a:p>
            <a:r>
              <a:rPr lang="en-US" dirty="0" smtClean="0"/>
              <a:t>Today, we are going to go to the gym for our writing. Bring your writer’s notebook.</a:t>
            </a:r>
          </a:p>
          <a:p>
            <a:r>
              <a:rPr lang="en-US" dirty="0" smtClean="0"/>
              <a:t>You will need to think about what news stories do.</a:t>
            </a:r>
          </a:p>
          <a:p>
            <a:r>
              <a:rPr lang="en-US" dirty="0" smtClean="0"/>
              <a:t>Watch for moments that could be news stories. Be alert for moments of drama.</a:t>
            </a:r>
          </a:p>
          <a:p>
            <a:r>
              <a:rPr lang="en-US" dirty="0" smtClean="0"/>
              <a:t>You will be writing for readers who didn’t see what you saw.</a:t>
            </a:r>
          </a:p>
          <a:p>
            <a:pPr lvl="1"/>
            <a:r>
              <a:rPr lang="en-US" dirty="0" smtClean="0"/>
              <a:t>You’ll use your observations, along with information about the event, as the basis for your newscasts.</a:t>
            </a:r>
            <a:endParaRPr lang="en-US" dirty="0"/>
          </a:p>
        </p:txBody>
      </p:sp>
    </p:spTree>
    <p:extLst>
      <p:ext uri="{BB962C8B-B14F-4D97-AF65-F5344CB8AC3E}">
        <p14:creationId xmlns:p14="http://schemas.microsoft.com/office/powerpoint/2010/main" val="610278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Entries for Writer’s Notebook </a:t>
            </a:r>
            <a:endParaRPr lang="en-US" dirty="0"/>
          </a:p>
        </p:txBody>
      </p:sp>
      <p:sp>
        <p:nvSpPr>
          <p:cNvPr id="3" name="Content Placeholder 2"/>
          <p:cNvSpPr>
            <a:spLocks noGrp="1"/>
          </p:cNvSpPr>
          <p:nvPr>
            <p:ph idx="1"/>
          </p:nvPr>
        </p:nvSpPr>
        <p:spPr/>
        <p:txBody>
          <a:bodyPr>
            <a:normAutofit/>
          </a:bodyPr>
          <a:lstStyle/>
          <a:p>
            <a:r>
              <a:rPr lang="en-US" dirty="0" smtClean="0">
                <a:latin typeface="HelloDoodlePrint"/>
                <a:cs typeface="HelloDoodlePrint"/>
              </a:rPr>
              <a:t>Date: September 20</a:t>
            </a:r>
          </a:p>
          <a:p>
            <a:r>
              <a:rPr lang="en-US" dirty="0" smtClean="0">
                <a:latin typeface="HelloDoodlePrint"/>
                <a:cs typeface="HelloDoodlePrint"/>
              </a:rPr>
              <a:t>Time: 9:15 AM</a:t>
            </a:r>
          </a:p>
          <a:p>
            <a:r>
              <a:rPr lang="en-US" dirty="0" smtClean="0">
                <a:latin typeface="HelloDoodlePrint"/>
                <a:cs typeface="HelloDoodlePrint"/>
              </a:rPr>
              <a:t>Place: DMS big gym</a:t>
            </a:r>
          </a:p>
          <a:p>
            <a:r>
              <a:rPr lang="en-US" dirty="0" smtClean="0">
                <a:latin typeface="HelloDoodlePrint"/>
                <a:cs typeface="HelloDoodlePrint"/>
              </a:rPr>
              <a:t>BRIEF description of event: disagreement over center, words, jumping, fighting</a:t>
            </a:r>
          </a:p>
          <a:p>
            <a:endParaRPr lang="en-US" dirty="0"/>
          </a:p>
        </p:txBody>
      </p:sp>
    </p:spTree>
    <p:extLst>
      <p:ext uri="{BB962C8B-B14F-4D97-AF65-F5344CB8AC3E}">
        <p14:creationId xmlns:p14="http://schemas.microsoft.com/office/powerpoint/2010/main" val="9254213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we go…</a:t>
            </a:r>
            <a:endParaRPr lang="en-US" dirty="0"/>
          </a:p>
        </p:txBody>
      </p:sp>
      <p:sp>
        <p:nvSpPr>
          <p:cNvPr id="3" name="Content Placeholder 2"/>
          <p:cNvSpPr>
            <a:spLocks noGrp="1"/>
          </p:cNvSpPr>
          <p:nvPr>
            <p:ph idx="1"/>
          </p:nvPr>
        </p:nvSpPr>
        <p:spPr/>
        <p:txBody>
          <a:bodyPr>
            <a:normAutofit fontScale="92500" lnSpcReduction="20000"/>
          </a:bodyPr>
          <a:lstStyle/>
          <a:p>
            <a:r>
              <a:rPr lang="en-US" dirty="0"/>
              <a:t>You will want to record SEVERAL events while we’re in the gym. These don’t have to be big events, like a broken arm. </a:t>
            </a:r>
          </a:p>
          <a:p>
            <a:r>
              <a:rPr lang="en-US" dirty="0" smtClean="0"/>
              <a:t>Look for things that are a bit out of the ordinary, or for heightened emotions, or for an issue that showed itself underneath the main sequence of events.</a:t>
            </a:r>
          </a:p>
          <a:p>
            <a:r>
              <a:rPr lang="en-US" dirty="0" smtClean="0"/>
              <a:t>You need quick, accurate notes so that you can write a story soon after the event. Make sure you cover the 5 W’s.</a:t>
            </a:r>
          </a:p>
          <a:p>
            <a:r>
              <a:rPr lang="en-US" dirty="0" smtClean="0"/>
              <a:t>Be OBJECTIVE and get the reader interested in the facts. Get quotes, if possible.</a:t>
            </a:r>
          </a:p>
          <a:p>
            <a:endParaRPr lang="en-US" dirty="0"/>
          </a:p>
        </p:txBody>
      </p:sp>
    </p:spTree>
    <p:extLst>
      <p:ext uri="{BB962C8B-B14F-4D97-AF65-F5344CB8AC3E}">
        <p14:creationId xmlns:p14="http://schemas.microsoft.com/office/powerpoint/2010/main" val="21149812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 Newscast</a:t>
            </a:r>
            <a:endParaRPr lang="en-US" dirty="0"/>
          </a:p>
        </p:txBody>
      </p:sp>
      <p:sp>
        <p:nvSpPr>
          <p:cNvPr id="3" name="Content Placeholder 2"/>
          <p:cNvSpPr>
            <a:spLocks noGrp="1"/>
          </p:cNvSpPr>
          <p:nvPr>
            <p:ph idx="1"/>
          </p:nvPr>
        </p:nvSpPr>
        <p:spPr/>
        <p:txBody>
          <a:bodyPr/>
          <a:lstStyle/>
          <a:p>
            <a:r>
              <a:rPr lang="en-US" dirty="0" smtClean="0">
                <a:latin typeface="HelloDoodlePrint"/>
                <a:cs typeface="HelloDoodlePrint"/>
              </a:rPr>
              <a:t>Three girls were seen fighting in the gym at Dunlap Middle School today over who would be chosen as the center during a class basketball game.  The three girls were from eighth grade, and each was a strong player.  First they tried to make a decision by talking about it.  Then they jumped for it.  Then they shoved for it.</a:t>
            </a:r>
            <a:endParaRPr lang="en-US" dirty="0">
              <a:latin typeface="HelloDoodlePrint"/>
              <a:cs typeface="HelloDoodlePrint"/>
            </a:endParaRPr>
          </a:p>
        </p:txBody>
      </p:sp>
    </p:spTree>
    <p:extLst>
      <p:ext uri="{BB962C8B-B14F-4D97-AF65-F5344CB8AC3E}">
        <p14:creationId xmlns:p14="http://schemas.microsoft.com/office/powerpoint/2010/main" val="9979014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that we’re back…</a:t>
            </a:r>
            <a:endParaRPr lang="en-US" dirty="0"/>
          </a:p>
        </p:txBody>
      </p:sp>
      <p:sp>
        <p:nvSpPr>
          <p:cNvPr id="3" name="Content Placeholder 2"/>
          <p:cNvSpPr>
            <a:spLocks noGrp="1"/>
          </p:cNvSpPr>
          <p:nvPr>
            <p:ph idx="1"/>
          </p:nvPr>
        </p:nvSpPr>
        <p:spPr/>
        <p:txBody>
          <a:bodyPr/>
          <a:lstStyle/>
          <a:p>
            <a:r>
              <a:rPr lang="en-US" dirty="0" smtClean="0"/>
              <a:t>Select a drama from your notes to write about.  </a:t>
            </a:r>
          </a:p>
          <a:p>
            <a:r>
              <a:rPr lang="en-US" dirty="0" smtClean="0"/>
              <a:t>Share it aloud with your partner, but share it as you would actually write it in newscast form.</a:t>
            </a:r>
          </a:p>
          <a:p>
            <a:r>
              <a:rPr lang="en-US" dirty="0" smtClean="0"/>
              <a:t>Be sure to address the 5 W’s in your first sentence or two.</a:t>
            </a:r>
            <a:endParaRPr lang="en-US" dirty="0"/>
          </a:p>
        </p:txBody>
      </p:sp>
    </p:spTree>
    <p:extLst>
      <p:ext uri="{BB962C8B-B14F-4D97-AF65-F5344CB8AC3E}">
        <p14:creationId xmlns:p14="http://schemas.microsoft.com/office/powerpoint/2010/main" val="38934359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Yesterday, you took notes on the dramatic happenings of gym class, and you also had a chance when we returned, to write-aloud a newscast of one of those happenings.</a:t>
            </a:r>
          </a:p>
          <a:p>
            <a:r>
              <a:rPr lang="en-US" dirty="0" smtClean="0"/>
              <a:t>Today, we’re going to begin class with you actually writing a newscast about at least 1 (or two, if you have time) event.</a:t>
            </a:r>
          </a:p>
          <a:p>
            <a:r>
              <a:rPr lang="en-US" dirty="0" smtClean="0"/>
              <a:t>These newscasts should not be long but should capture all of the facts of the drama you witnessed. Include a quote, if you captured one.</a:t>
            </a:r>
          </a:p>
          <a:p>
            <a:r>
              <a:rPr lang="en-US" dirty="0" smtClean="0"/>
              <a:t>You have ten minutes to write 1-2 newscasts in your writer’s notebook.</a:t>
            </a:r>
            <a:endParaRPr lang="en-US" dirty="0"/>
          </a:p>
        </p:txBody>
      </p:sp>
    </p:spTree>
    <p:extLst>
      <p:ext uri="{BB962C8B-B14F-4D97-AF65-F5344CB8AC3E}">
        <p14:creationId xmlns:p14="http://schemas.microsoft.com/office/powerpoint/2010/main" val="28746928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a:t>
            </a:r>
            <a:endParaRPr lang="en-US" dirty="0"/>
          </a:p>
        </p:txBody>
      </p:sp>
      <p:sp>
        <p:nvSpPr>
          <p:cNvPr id="3" name="Content Placeholder 2"/>
          <p:cNvSpPr>
            <a:spLocks noGrp="1"/>
          </p:cNvSpPr>
          <p:nvPr>
            <p:ph idx="1"/>
          </p:nvPr>
        </p:nvSpPr>
        <p:spPr/>
        <p:txBody>
          <a:bodyPr/>
          <a:lstStyle/>
          <a:p>
            <a:r>
              <a:rPr lang="en-US" dirty="0" smtClean="0"/>
              <a:t>Take a look at any of the newscasts you’ve written this week. </a:t>
            </a:r>
          </a:p>
          <a:p>
            <a:r>
              <a:rPr lang="en-US" dirty="0" smtClean="0"/>
              <a:t>Right now, underline a favorite line or two from one of these.</a:t>
            </a:r>
          </a:p>
          <a:p>
            <a:r>
              <a:rPr lang="en-US" dirty="0" smtClean="0"/>
              <a:t>Share it with your partner.</a:t>
            </a:r>
            <a:endParaRPr lang="en-US" dirty="0"/>
          </a:p>
        </p:txBody>
      </p:sp>
    </p:spTree>
    <p:extLst>
      <p:ext uri="{BB962C8B-B14F-4D97-AF65-F5344CB8AC3E}">
        <p14:creationId xmlns:p14="http://schemas.microsoft.com/office/powerpoint/2010/main" val="36849340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Fiction Writing vs. Journalism</a:t>
            </a:r>
            <a:endParaRPr lang="en-US" dirty="0"/>
          </a:p>
        </p:txBody>
      </p:sp>
      <p:sp>
        <p:nvSpPr>
          <p:cNvPr id="3" name="Content Placeholder 2"/>
          <p:cNvSpPr>
            <a:spLocks noGrp="1"/>
          </p:cNvSpPr>
          <p:nvPr>
            <p:ph idx="1"/>
          </p:nvPr>
        </p:nvSpPr>
        <p:spPr/>
        <p:txBody>
          <a:bodyPr/>
          <a:lstStyle/>
          <a:p>
            <a:r>
              <a:rPr lang="en-US" dirty="0" smtClean="0"/>
              <a:t>Forget what you’ve previously been taught about beginning, middle, and end. </a:t>
            </a:r>
          </a:p>
          <a:p>
            <a:r>
              <a:rPr lang="en-US" dirty="0" smtClean="0"/>
              <a:t>Forget about lush elaboration.</a:t>
            </a:r>
          </a:p>
          <a:p>
            <a:r>
              <a:rPr lang="en-US" dirty="0" smtClean="0"/>
              <a:t>Think about a narrow spotlight on the event.</a:t>
            </a:r>
          </a:p>
          <a:p>
            <a:r>
              <a:rPr lang="en-US" dirty="0" smtClean="0"/>
              <a:t>Read these two samples and observe the differences between the first piece (fiction) and the second (journalism).</a:t>
            </a:r>
            <a:endParaRPr lang="en-US" dirty="0"/>
          </a:p>
        </p:txBody>
      </p:sp>
    </p:spTree>
    <p:extLst>
      <p:ext uri="{BB962C8B-B14F-4D97-AF65-F5344CB8AC3E}">
        <p14:creationId xmlns:p14="http://schemas.microsoft.com/office/powerpoint/2010/main" val="28220056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179</TotalTime>
  <Words>901</Words>
  <Application>Microsoft Macintosh PowerPoint</Application>
  <PresentationFormat>On-screen Show (4:3)</PresentationFormat>
  <Paragraphs>58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Pushpin</vt:lpstr>
      <vt:lpstr>Turning Moments of Drama into Cogent Newscasts</vt:lpstr>
      <vt:lpstr>Acting Like Journalists</vt:lpstr>
      <vt:lpstr>Sample Entries for Writer’s Notebook </vt:lpstr>
      <vt:lpstr>Before we go…</vt:lpstr>
      <vt:lpstr>Example of a Newscast</vt:lpstr>
      <vt:lpstr>Now that we’re back…</vt:lpstr>
      <vt:lpstr>Day 2</vt:lpstr>
      <vt:lpstr>Sharing</vt:lpstr>
      <vt:lpstr>Fiction Writing vs. Journalism</vt:lpstr>
      <vt:lpstr>Fiction Sample</vt:lpstr>
      <vt:lpstr>Journalism Sample</vt:lpstr>
      <vt:lpstr>To Write a News Story, Journalists…</vt:lpstr>
      <vt:lpstr>Homework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Turning Moments of Drama into Cogent Newscasts</dc:title>
  <dc:creator>Michael Carson</dc:creator>
  <cp:lastModifiedBy>Michael Carson</cp:lastModifiedBy>
  <cp:revision>9</cp:revision>
  <dcterms:created xsi:type="dcterms:W3CDTF">2016-09-02T16:07:43Z</dcterms:created>
  <dcterms:modified xsi:type="dcterms:W3CDTF">2016-09-13T18:57:46Z</dcterms:modified>
</cp:coreProperties>
</file>